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8288000" cy="1143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4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4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4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4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4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4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4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4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/>
          <p:nvPr>
            <p:ph type="title"/>
          </p:nvPr>
        </p:nvSpPr>
        <p:spPr>
          <a:xfrm>
            <a:off x="1020774" y="4159485"/>
            <a:ext cx="16101032" cy="1591339"/>
          </a:xfrm>
          <a:prstGeom prst="rect">
            <a:avLst/>
          </a:prstGeom>
        </p:spPr>
        <p:txBody>
          <a:bodyPr anchor="b"/>
          <a:lstStyle>
            <a:lvl1pPr>
              <a:defRPr b="1"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2" name="Número de diapositiva"/>
          <p:cNvSpPr txBox="1"/>
          <p:nvPr>
            <p:ph type="sldNum" sz="quarter" idx="2"/>
          </p:nvPr>
        </p:nvSpPr>
        <p:spPr>
          <a:xfrm>
            <a:off x="15519302" y="10389691"/>
            <a:ext cx="317571" cy="317900"/>
          </a:xfrm>
          <a:prstGeom prst="rect">
            <a:avLst/>
          </a:prstGeom>
        </p:spPr>
        <p:txBody>
          <a:bodyPr/>
          <a:lstStyle>
            <a:lvl1pPr algn="r">
              <a:defRPr b="1" i="0" sz="1400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 del título"/>
          <p:cNvSpPr txBox="1"/>
          <p:nvPr>
            <p:ph type="title"/>
          </p:nvPr>
        </p:nvSpPr>
        <p:spPr>
          <a:xfrm>
            <a:off x="6882503" y="796335"/>
            <a:ext cx="4522994" cy="1353730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Texto del título</a:t>
            </a:r>
          </a:p>
        </p:txBody>
      </p:sp>
      <p:sp>
        <p:nvSpPr>
          <p:cNvPr id="20" name="Nivel de texto 1…"/>
          <p:cNvSpPr txBox="1"/>
          <p:nvPr>
            <p:ph type="body" idx="1"/>
          </p:nvPr>
        </p:nvSpPr>
        <p:spPr>
          <a:xfrm>
            <a:off x="886085" y="3315630"/>
            <a:ext cx="16515830" cy="5647798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  <a:lvl2pPr>
              <a:defRPr sz="3900"/>
            </a:lvl2pPr>
            <a:lvl3pPr>
              <a:defRPr sz="3900"/>
            </a:lvl3pPr>
            <a:lvl4pPr>
              <a:defRPr sz="3900"/>
            </a:lvl4pPr>
            <a:lvl5pPr>
              <a:defRPr sz="39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cent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o del título"/>
          <p:cNvSpPr txBox="1"/>
          <p:nvPr>
            <p:ph type="title"/>
          </p:nvPr>
        </p:nvSpPr>
        <p:spPr>
          <a:xfrm>
            <a:off x="6812409" y="4505532"/>
            <a:ext cx="4663181" cy="1203803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Texto del título</a:t>
            </a:r>
          </a:p>
        </p:txBody>
      </p:sp>
      <p:sp>
        <p:nvSpPr>
          <p:cNvPr id="29" name="Número de diapositiva"/>
          <p:cNvSpPr txBox="1"/>
          <p:nvPr>
            <p:ph type="sldNum" sz="quarter" idx="2"/>
          </p:nvPr>
        </p:nvSpPr>
        <p:spPr>
          <a:xfrm>
            <a:off x="17478351" y="10711115"/>
            <a:ext cx="289326" cy="28069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Número de diapositiva"/>
          <p:cNvSpPr txBox="1"/>
          <p:nvPr>
            <p:ph type="sldNum" sz="quarter" idx="2"/>
          </p:nvPr>
        </p:nvSpPr>
        <p:spPr>
          <a:xfrm>
            <a:off x="17496421" y="10711115"/>
            <a:ext cx="289327" cy="28069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4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1015562" y="690718"/>
            <a:ext cx="16515830" cy="13537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1015562" y="2172874"/>
            <a:ext cx="16515830" cy="77838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normAutofit fontScale="100000" lnSpcReduction="0"/>
          </a:bodyPr>
          <a:lstStyle>
            <a:lvl2pPr>
              <a:spcBef>
                <a:spcPts val="800"/>
              </a:spcBef>
            </a:lvl2pPr>
            <a:lvl3pPr>
              <a:spcBef>
                <a:spcPts val="800"/>
              </a:spcBef>
            </a:lvl3pPr>
            <a:lvl4pPr>
              <a:spcBef>
                <a:spcPts val="800"/>
              </a:spcBef>
            </a:lvl4pPr>
            <a:lvl5pPr>
              <a:spcBef>
                <a:spcPts val="800"/>
              </a:spcBef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89326" cy="280690"/>
          </a:xfrm>
          <a:prstGeom prst="rect">
            <a:avLst/>
          </a:prstGeom>
          <a:ln w="3175">
            <a:miter lim="400000"/>
          </a:ln>
        </p:spPr>
        <p:txBody>
          <a:bodyPr wrap="none" lIns="53578" tIns="53578" rIns="53578" bIns="53578">
            <a:spAutoFit/>
          </a:bodyPr>
          <a:lstStyle>
            <a:lvl1pPr>
              <a:defRPr i="1"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9pPr>
    </p:titleStyle>
    <p:bodyStyle>
      <a:lvl1pPr marL="468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913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57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802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46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91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35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80422" marR="0" indent="-468922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24922" marR="0" indent="-468922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Relationship Id="rId3" Type="http://schemas.openxmlformats.org/officeDocument/2006/relationships/image" Target="../media/image1.jpeg"/><Relationship Id="rId4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jeronimopalacios.com/curso/professional-scrum-master-28-29-30-septiembre-2020/" TargetMode="External"/><Relationship Id="rId3" Type="http://schemas.openxmlformats.org/officeDocument/2006/relationships/image" Target="../media/image9.tif"/><Relationship Id="rId4" Type="http://schemas.openxmlformats.org/officeDocument/2006/relationships/hyperlink" Target="https://codesai.com/curso-de-tdd/" TargetMode="External"/><Relationship Id="rId5" Type="http://schemas.openxmlformats.org/officeDocument/2006/relationships/image" Target="../media/image10.tif"/><Relationship Id="rId6" Type="http://schemas.openxmlformats.org/officeDocument/2006/relationships/image" Target="../media/image8.png"/><Relationship Id="rId7" Type="http://schemas.openxmlformats.org/officeDocument/2006/relationships/hyperlink" Target="https://agilar.com/es/es/trainings/certified_scrum_master" TargetMode="External"/><Relationship Id="rId8" Type="http://schemas.openxmlformats.org/officeDocument/2006/relationships/image" Target="../media/image11.tif"/><Relationship Id="rId9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twitter.com/KevlinHenney/status/1572139494509367296?s=20&amp;t=14b_Q3DWL5kJ7u6cSsmrfA" TargetMode="External"/><Relationship Id="rId3" Type="http://schemas.openxmlformats.org/officeDocument/2006/relationships/image" Target="../media/image1.tif"/><Relationship Id="rId4" Type="http://schemas.openxmlformats.org/officeDocument/2006/relationships/image" Target="../media/image3.png"/><Relationship Id="rId5" Type="http://schemas.openxmlformats.org/officeDocument/2006/relationships/hyperlink" Target="https://twitter.com/KevlinHenney" TargetMode="External"/><Relationship Id="rId6" Type="http://schemas.openxmlformats.org/officeDocument/2006/relationships/hyperlink" Target="https://www.youtube.com/results?search_query=kevlin+henney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"/><Relationship Id="rId3" Type="http://schemas.openxmlformats.org/officeDocument/2006/relationships/image" Target="../media/image1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"/><Relationship Id="rId3" Type="http://schemas.openxmlformats.org/officeDocument/2006/relationships/image" Target="../media/image17.tif"/><Relationship Id="rId4" Type="http://schemas.openxmlformats.org/officeDocument/2006/relationships/image" Target="../media/image18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tlassian.com/incident-management/kpis/common-metrics" TargetMode="Externa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20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domingogallardo/apuntes-mads/blob/master/apuntes/agile-2020/agile-2020.md" TargetMode="External"/><Relationship Id="rId3" Type="http://schemas.openxmlformats.org/officeDocument/2006/relationships/image" Target="../media/image2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teofagile.com/" TargetMode="External"/><Relationship Id="rId3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MADS S3: Estado Agile 2020"/>
          <p:cNvSpPr txBox="1"/>
          <p:nvPr>
            <p:ph type="ctrTitle"/>
          </p:nvPr>
        </p:nvSpPr>
        <p:spPr>
          <a:xfrm>
            <a:off x="5673037" y="4387115"/>
            <a:ext cx="6941926" cy="1591339"/>
          </a:xfrm>
          <a:prstGeom prst="rect">
            <a:avLst/>
          </a:prstGeom>
        </p:spPr>
        <p:txBody>
          <a:bodyPr/>
          <a:lstStyle/>
          <a:p>
            <a:pPr defTabSz="502412">
              <a:defRPr sz="4816"/>
            </a:pPr>
            <a:r>
              <a:t>MADS</a:t>
            </a:r>
            <a:br/>
            <a:r>
              <a:t>S3: Estado Agile 2020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La importancia de medir"/>
          <p:cNvSpPr txBox="1"/>
          <p:nvPr>
            <p:ph type="title"/>
          </p:nvPr>
        </p:nvSpPr>
        <p:spPr>
          <a:xfrm>
            <a:off x="4925623" y="796335"/>
            <a:ext cx="8436754" cy="1353730"/>
          </a:xfrm>
          <a:prstGeom prst="rect">
            <a:avLst/>
          </a:prstGeom>
        </p:spPr>
        <p:txBody>
          <a:bodyPr/>
          <a:lstStyle/>
          <a:p>
            <a:pPr/>
            <a:r>
              <a:t>La importancia de medir</a:t>
            </a:r>
          </a:p>
        </p:txBody>
      </p:sp>
      <p:sp>
        <p:nvSpPr>
          <p:cNvPr id="9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8772" y="2827234"/>
            <a:ext cx="11230456" cy="120111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93" name="kpi-s-socia-media.jpg" descr="kpi-s-socia-media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177" y="5140088"/>
            <a:ext cx="8184475" cy="4092239"/>
          </a:xfrm>
          <a:prstGeom prst="rect">
            <a:avLst/>
          </a:prstGeom>
          <a:ln w="3175">
            <a:miter lim="400000"/>
          </a:ln>
        </p:spPr>
      </p:pic>
      <p:pic>
        <p:nvPicPr>
          <p:cNvPr id="94" name="Unknown.png" descr="Unknow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84389" y="5077019"/>
            <a:ext cx="8436754" cy="421837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7" name="1200px-Overfitting.svg.png" descr="1200px-Overfitting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2988" y="1037224"/>
            <a:ext cx="9887922" cy="9887922"/>
          </a:xfrm>
          <a:prstGeom prst="rect">
            <a:avLst/>
          </a:prstGeom>
          <a:ln w="3175">
            <a:miter lim="400000"/>
          </a:ln>
        </p:spPr>
      </p:pic>
      <p:sp>
        <p:nvSpPr>
          <p:cNvPr id="98" name="Sobreajuste"/>
          <p:cNvSpPr txBox="1"/>
          <p:nvPr/>
        </p:nvSpPr>
        <p:spPr>
          <a:xfrm rot="2700000">
            <a:off x="8924875" y="3224136"/>
            <a:ext cx="9238451" cy="2291558"/>
          </a:xfrm>
          <a:prstGeom prst="rect">
            <a:avLst/>
          </a:prstGeom>
          <a:solidFill>
            <a:schemeClr val="accent1">
              <a:hueOff val="400476"/>
              <a:lumOff val="-246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>
              <a:defRPr sz="141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chemeClr val="accent2"/>
                </a:solidFill>
              </a:rPr>
              <a:t>Sobreajuste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9192" y="3177296"/>
            <a:ext cx="15169616" cy="379240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4" name="Metodologías"/>
          <p:cNvSpPr txBox="1"/>
          <p:nvPr>
            <p:ph type="title" idx="4294967295"/>
          </p:nvPr>
        </p:nvSpPr>
        <p:spPr>
          <a:xfrm>
            <a:off x="6730615" y="775641"/>
            <a:ext cx="4826770" cy="1353730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Metodologías</a:t>
            </a:r>
          </a:p>
        </p:txBody>
      </p:sp>
      <p:pic>
        <p:nvPicPr>
          <p:cNvPr id="10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138" y="2086893"/>
            <a:ext cx="11257336" cy="853716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laves del éxito de Scrum"/>
          <p:cNvSpPr txBox="1"/>
          <p:nvPr>
            <p:ph type="title"/>
          </p:nvPr>
        </p:nvSpPr>
        <p:spPr>
          <a:xfrm>
            <a:off x="4810313" y="796335"/>
            <a:ext cx="8667374" cy="1353730"/>
          </a:xfrm>
          <a:prstGeom prst="rect">
            <a:avLst/>
          </a:prstGeom>
        </p:spPr>
        <p:txBody>
          <a:bodyPr/>
          <a:lstStyle/>
          <a:p>
            <a:pPr/>
            <a:r>
              <a:t>Claves del éxito de Scrum</a:t>
            </a:r>
          </a:p>
        </p:txBody>
      </p:sp>
      <p:sp>
        <p:nvSpPr>
          <p:cNvPr id="108" name="Metodología con roles, ceremonias y artefactos muy claramente definidos.…"/>
          <p:cNvSpPr txBox="1"/>
          <p:nvPr>
            <p:ph type="body" idx="1"/>
          </p:nvPr>
        </p:nvSpPr>
        <p:spPr>
          <a:xfrm>
            <a:off x="886085" y="3067307"/>
            <a:ext cx="16515830" cy="5647798"/>
          </a:xfrm>
          <a:prstGeom prst="rect">
            <a:avLst/>
          </a:prstGeom>
        </p:spPr>
        <p:txBody>
          <a:bodyPr/>
          <a:lstStyle/>
          <a:p>
            <a:pPr marL="450166" indent="-450166" defTabSz="560831">
              <a:spcBef>
                <a:spcPts val="2300"/>
              </a:spcBef>
              <a:defRPr sz="3743"/>
            </a:pPr>
            <a:r>
              <a:t>Metodología con roles, ceremonias y artefactos muy claramente definidos.</a:t>
            </a:r>
          </a:p>
          <a:p>
            <a:pPr marL="450166" indent="-450166" defTabSz="560831">
              <a:spcBef>
                <a:spcPts val="2300"/>
              </a:spcBef>
              <a:defRPr sz="3743"/>
            </a:pPr>
            <a:r>
              <a:t>Marco abierto en el que se pueden incorporar otras prácticas y metodologías.</a:t>
            </a:r>
          </a:p>
          <a:p>
            <a:pPr marL="450166" indent="-450166" defTabSz="560831">
              <a:spcBef>
                <a:spcPts val="2300"/>
              </a:spcBef>
              <a:defRPr sz="3743"/>
            </a:pPr>
            <a:r>
              <a:t>Aplicable a distintas áreas de la empresa, no sólo al desarrollo de software.</a:t>
            </a:r>
          </a:p>
          <a:p>
            <a:pPr marL="450166" indent="-450166" defTabSz="560831">
              <a:spcBef>
                <a:spcPts val="2300"/>
              </a:spcBef>
              <a:defRPr sz="3743"/>
            </a:pPr>
            <a:r>
              <a:t>Se ha creado un gran negocio alrededor de las certificaciones y los cursos Scrum, formándose lo que Martin Fowler denomina el Complejo Industrial Agile (Agile Industrial Complex).</a:t>
            </a:r>
          </a:p>
        </p:txBody>
      </p:sp>
      <p:sp>
        <p:nvSpPr>
          <p:cNvPr id="10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2" name="certificadoPSMI2018_3.PNG" descr="certificadoPSMI2018_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7276" y="2601151"/>
            <a:ext cx="7199400" cy="5478630"/>
          </a:xfrm>
          <a:prstGeom prst="rect">
            <a:avLst/>
          </a:prstGeom>
          <a:ln w="3175">
            <a:miter lim="400000"/>
          </a:ln>
        </p:spPr>
      </p:pic>
      <p:pic>
        <p:nvPicPr>
          <p:cNvPr id="113" name="jimdelillo-scrumalliancecsmcertificate2-130814121617-phpapp01-thumbnail-4.jpg" descr="jimdelillo-scrumalliancecsmcertificate2-130814121617-phpapp01-thumbnail-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07624" y="1568565"/>
            <a:ext cx="9753601" cy="75438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6" name="pasted-image.tiff" descr="pasted-image.tiff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8949" y="1106734"/>
            <a:ext cx="13570102" cy="3921400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119" name="pasted-image.tiff">
            <a:hlinkClick r:id="rId4" invalidUrl="" action="" tgtFrame="" tooltip="" history="1" highlightClick="0" endSnd="0"/>
          </p:cNvPr>
          <p:cNvGrpSpPr/>
          <p:nvPr/>
        </p:nvGrpSpPr>
        <p:grpSpPr>
          <a:xfrm>
            <a:off x="9808771" y="5649983"/>
            <a:ext cx="7862541" cy="4360020"/>
            <a:chOff x="0" y="0"/>
            <a:chExt cx="7862540" cy="4360019"/>
          </a:xfrm>
        </p:grpSpPr>
        <p:pic>
          <p:nvPicPr>
            <p:cNvPr id="118" name="pasted-image.tiff" descr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76200"/>
              <a:ext cx="7608541" cy="402982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7" name="pasted-image.tiff" descr="pasted-image.tif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7862541" cy="4360020"/>
            </a:xfrm>
            <a:prstGeom prst="rect">
              <a:avLst/>
            </a:prstGeom>
            <a:effectLst/>
          </p:spPr>
        </p:pic>
      </p:grpSp>
      <p:grpSp>
        <p:nvGrpSpPr>
          <p:cNvPr id="122" name="pasted-image.tiff">
            <a:hlinkClick r:id="rId7" invalidUrl="" action="" tgtFrame="" tooltip="" history="1" highlightClick="0" endSnd="0"/>
          </p:cNvPr>
          <p:cNvGrpSpPr/>
          <p:nvPr/>
        </p:nvGrpSpPr>
        <p:grpSpPr>
          <a:xfrm>
            <a:off x="726336" y="5588397"/>
            <a:ext cx="8729927" cy="4483193"/>
            <a:chOff x="0" y="0"/>
            <a:chExt cx="8729926" cy="4483191"/>
          </a:xfrm>
        </p:grpSpPr>
        <p:pic>
          <p:nvPicPr>
            <p:cNvPr id="121" name="pasted-image.tiff" descr="pasted-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7000" y="76200"/>
              <a:ext cx="8475927" cy="415299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0" name="pasted-image.tiff" descr="pasted-image.tiff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8729927" cy="448319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5" name="Prácticas ágiles"/>
          <p:cNvSpPr txBox="1"/>
          <p:nvPr>
            <p:ph type="title" idx="4294967295"/>
          </p:nvPr>
        </p:nvSpPr>
        <p:spPr>
          <a:xfrm>
            <a:off x="6348430" y="465237"/>
            <a:ext cx="5591140" cy="1353730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Prácticas ágiles</a:t>
            </a:r>
          </a:p>
        </p:txBody>
      </p:sp>
      <p:pic>
        <p:nvPicPr>
          <p:cNvPr id="12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0798" y="2316743"/>
            <a:ext cx="13006404" cy="880196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" name="Prácticas de ingeniería"/>
          <p:cNvSpPr txBox="1"/>
          <p:nvPr>
            <p:ph type="title" idx="4294967295"/>
          </p:nvPr>
        </p:nvSpPr>
        <p:spPr>
          <a:xfrm>
            <a:off x="5388602" y="506625"/>
            <a:ext cx="7510796" cy="1353729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Prácticas de ingeniería</a:t>
            </a:r>
          </a:p>
        </p:txBody>
      </p:sp>
      <p:pic>
        <p:nvPicPr>
          <p:cNvPr id="13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9223" y="2238931"/>
            <a:ext cx="14329554" cy="85909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2. Agile es más que Scrum"/>
          <p:cNvSpPr txBox="1"/>
          <p:nvPr>
            <p:ph type="title"/>
          </p:nvPr>
        </p:nvSpPr>
        <p:spPr>
          <a:xfrm>
            <a:off x="4783385" y="5024198"/>
            <a:ext cx="8721230" cy="1203804"/>
          </a:xfrm>
          <a:prstGeom prst="rect">
            <a:avLst/>
          </a:prstGeom>
        </p:spPr>
        <p:txBody>
          <a:bodyPr/>
          <a:lstStyle/>
          <a:p>
            <a:pPr/>
            <a:r>
              <a:t>2. Agile es más que Scrum</a:t>
            </a:r>
          </a:p>
        </p:txBody>
      </p:sp>
      <p:sp>
        <p:nvSpPr>
          <p:cNvPr id="13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El post de la seman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 post de la semana </a:t>
            </a:r>
          </a:p>
        </p:txBody>
      </p:sp>
      <p:sp>
        <p:nvSpPr>
          <p:cNvPr id="57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0" name="pasted-image.tiff">
            <a:hlinkClick r:id="rId2" invalidUrl="" action="" tgtFrame="" tooltip="" history="1" highlightClick="0" endSnd="0"/>
          </p:cNvPr>
          <p:cNvGrpSpPr/>
          <p:nvPr/>
        </p:nvGrpSpPr>
        <p:grpSpPr>
          <a:xfrm>
            <a:off x="5008502" y="2209332"/>
            <a:ext cx="8529950" cy="7804807"/>
            <a:chOff x="0" y="0"/>
            <a:chExt cx="8529949" cy="7804805"/>
          </a:xfrm>
        </p:grpSpPr>
        <p:pic>
          <p:nvPicPr>
            <p:cNvPr id="59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76200"/>
              <a:ext cx="8275950" cy="747460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8" name="pasted-image.tiff" descr="pasted-image.tif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529950" cy="7804806"/>
            </a:xfrm>
            <a:prstGeom prst="rect">
              <a:avLst/>
            </a:prstGeom>
            <a:effectLst/>
          </p:spPr>
        </p:pic>
      </p:grpSp>
      <p:sp>
        <p:nvSpPr>
          <p:cNvPr id="61" name="@KevlinHenney">
            <a:hlinkClick r:id="rId5" invalidUrl="" action="" tgtFrame="" tooltip="" history="1" highlightClick="0" endSnd="0"/>
          </p:cNvPr>
          <p:cNvSpPr txBox="1"/>
          <p:nvPr/>
        </p:nvSpPr>
        <p:spPr>
          <a:xfrm>
            <a:off x="14284655" y="8739852"/>
            <a:ext cx="2766294" cy="5516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457200">
              <a:defRPr i="1" sz="29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@KevlinHenney</a:t>
            </a:r>
          </a:p>
        </p:txBody>
      </p:sp>
      <p:sp>
        <p:nvSpPr>
          <p:cNvPr id="62" name="Charlas en YouTube"/>
          <p:cNvSpPr txBox="1"/>
          <p:nvPr/>
        </p:nvSpPr>
        <p:spPr>
          <a:xfrm>
            <a:off x="14138600" y="9467284"/>
            <a:ext cx="3472276" cy="5536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i="1">
                <a:solidFill>
                  <a:schemeClr val="accent1"/>
                </a:solidFill>
                <a:hlinkClick r:id="rId6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6" invalidUrl="" action="" tgtFrame="" tooltip="" history="1" highlightClick="0" endSnd="0"/>
              </a:rPr>
              <a:t>Charlas en YouTube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crum no promueve las buenas prácticas técnicas"/>
          <p:cNvSpPr txBox="1"/>
          <p:nvPr>
            <p:ph type="title"/>
          </p:nvPr>
        </p:nvSpPr>
        <p:spPr>
          <a:xfrm>
            <a:off x="1104418" y="871147"/>
            <a:ext cx="16643954" cy="1204106"/>
          </a:xfrm>
          <a:prstGeom prst="rect">
            <a:avLst/>
          </a:prstGeom>
        </p:spPr>
        <p:txBody>
          <a:bodyPr/>
          <a:lstStyle/>
          <a:p>
            <a:pPr/>
            <a:r>
              <a:t>Scrum no promueve las buenas prácticas técnicas</a:t>
            </a:r>
          </a:p>
        </p:txBody>
      </p:sp>
      <p:sp>
        <p:nvSpPr>
          <p:cNvPr id="13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7" name="☒Backlog del producto ☒Tablero del proyecto ☒Stand-up meetings ☐Test unitarios ☐Integración continua ☐Diseño correcto"/>
          <p:cNvSpPr txBox="1"/>
          <p:nvPr/>
        </p:nvSpPr>
        <p:spPr>
          <a:xfrm>
            <a:off x="730195" y="2746839"/>
            <a:ext cx="8457609" cy="5936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 lvl="4">
              <a:spcBef>
                <a:spcPts val="800"/>
              </a:spcBef>
              <a:defRPr sz="5300"/>
            </a:pPr>
            <a:br/>
            <a:r>
              <a:t>☒Backlog del producto</a:t>
            </a:r>
            <a:br/>
            <a:r>
              <a:t>☒Tablero del proyecto</a:t>
            </a:r>
            <a:br/>
            <a:r>
              <a:t>☒Stand-up meetings</a:t>
            </a:r>
            <a:br/>
            <a:r>
              <a:t>☐Test unitarios</a:t>
            </a:r>
            <a:br/>
            <a:r>
              <a:t>☐Integración continua</a:t>
            </a:r>
            <a:br/>
            <a:r>
              <a:t>☐Diseño correcto</a:t>
            </a:r>
          </a:p>
        </p:txBody>
      </p:sp>
      <p:pic>
        <p:nvPicPr>
          <p:cNvPr id="13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521" y="3144531"/>
            <a:ext cx="6995462" cy="6179325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ake Scrum"/>
          <p:cNvSpPr txBox="1"/>
          <p:nvPr>
            <p:ph type="title"/>
          </p:nvPr>
        </p:nvSpPr>
        <p:spPr>
          <a:xfrm>
            <a:off x="6907279" y="871147"/>
            <a:ext cx="4473443" cy="1204106"/>
          </a:xfrm>
          <a:prstGeom prst="rect">
            <a:avLst/>
          </a:prstGeom>
        </p:spPr>
        <p:txBody>
          <a:bodyPr/>
          <a:lstStyle/>
          <a:p>
            <a:pPr/>
            <a:r>
              <a:t>Fake Scrum</a:t>
            </a:r>
          </a:p>
        </p:txBody>
      </p:sp>
      <p:sp>
        <p:nvSpPr>
          <p:cNvPr id="14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2" name="DigitalTransformation_240217279_774x435.jpg" descr="DigitalTransformation_240217279_774x43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6157" y="2353517"/>
            <a:ext cx="14915686" cy="838284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Obsesión por los procesos"/>
          <p:cNvSpPr txBox="1"/>
          <p:nvPr>
            <p:ph type="title"/>
          </p:nvPr>
        </p:nvSpPr>
        <p:spPr>
          <a:xfrm>
            <a:off x="4586968" y="796335"/>
            <a:ext cx="9114064" cy="1353730"/>
          </a:xfrm>
          <a:prstGeom prst="rect">
            <a:avLst/>
          </a:prstGeom>
        </p:spPr>
        <p:txBody>
          <a:bodyPr/>
          <a:lstStyle/>
          <a:p>
            <a:pPr/>
            <a:r>
              <a:t>Obsesión por los procesos</a:t>
            </a:r>
          </a:p>
        </p:txBody>
      </p:sp>
      <p:sp>
        <p:nvSpPr>
          <p:cNvPr id="14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339" y="2495825"/>
            <a:ext cx="7685727" cy="3578668"/>
          </a:xfrm>
          <a:prstGeom prst="rect">
            <a:avLst/>
          </a:prstGeom>
          <a:ln w="3175">
            <a:miter lim="400000"/>
          </a:ln>
        </p:spPr>
      </p:pic>
      <p:pic>
        <p:nvPicPr>
          <p:cNvPr id="147" name="Zombie Scrum 13.png" descr="Zombie Scrum 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02704" y="3536418"/>
            <a:ext cx="9303323" cy="772934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gile es evolución"/>
          <p:cNvSpPr txBox="1"/>
          <p:nvPr>
            <p:ph type="title"/>
          </p:nvPr>
        </p:nvSpPr>
        <p:spPr>
          <a:xfrm>
            <a:off x="6383755" y="796335"/>
            <a:ext cx="6058039" cy="1353730"/>
          </a:xfrm>
          <a:prstGeom prst="rect">
            <a:avLst/>
          </a:prstGeom>
        </p:spPr>
        <p:txBody>
          <a:bodyPr/>
          <a:lstStyle/>
          <a:p>
            <a:pPr/>
            <a:r>
              <a:t>Agile es evolución</a:t>
            </a:r>
          </a:p>
        </p:txBody>
      </p:sp>
      <p:sp>
        <p:nvSpPr>
          <p:cNvPr id="15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1" name="agile-learning.png" descr="agile-learn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6402" y="3295635"/>
            <a:ext cx="14492745" cy="418151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8584" y="4963393"/>
            <a:ext cx="2975773" cy="4462264"/>
          </a:xfrm>
          <a:prstGeom prst="rect">
            <a:avLst/>
          </a:prstGeom>
          <a:ln w="3175">
            <a:miter lim="400000"/>
          </a:ln>
        </p:spPr>
      </p:pic>
      <p:sp>
        <p:nvSpPr>
          <p:cNvPr id="155" name="Velocidad"/>
          <p:cNvSpPr txBox="1"/>
          <p:nvPr/>
        </p:nvSpPr>
        <p:spPr>
          <a:xfrm>
            <a:off x="6257331" y="9559750"/>
            <a:ext cx="2118278" cy="6404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3600"/>
            </a:lvl1pPr>
          </a:lstStyle>
          <a:p>
            <a:pPr/>
            <a:r>
              <a:t>Velocidad</a:t>
            </a:r>
          </a:p>
        </p:txBody>
      </p:sp>
      <p:sp>
        <p:nvSpPr>
          <p:cNvPr id="156" name="Agilidad"/>
          <p:cNvSpPr txBox="1"/>
          <p:nvPr/>
        </p:nvSpPr>
        <p:spPr>
          <a:xfrm>
            <a:off x="10086129" y="9559750"/>
            <a:ext cx="1770806" cy="6404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3600"/>
            </a:lvl1pPr>
          </a:lstStyle>
          <a:p>
            <a:pPr/>
            <a:r>
              <a:t>Agilidad</a:t>
            </a:r>
          </a:p>
        </p:txBody>
      </p:sp>
      <p:pic>
        <p:nvPicPr>
          <p:cNvPr id="15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rcRect l="9613" t="9613" r="9613" b="9613"/>
          <a:stretch>
            <a:fillRect/>
          </a:stretch>
        </p:blipFill>
        <p:spPr>
          <a:xfrm>
            <a:off x="9483647" y="4962698"/>
            <a:ext cx="2975852" cy="4463778"/>
          </a:xfrm>
          <a:prstGeom prst="rect">
            <a:avLst/>
          </a:prstGeom>
          <a:ln w="3175">
            <a:miter lim="400000"/>
          </a:ln>
        </p:spPr>
      </p:pic>
      <p:pic>
        <p:nvPicPr>
          <p:cNvPr id="158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83384" y="912214"/>
            <a:ext cx="14721232" cy="339549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¿Cómo sabemos si un producto va en la dirección correcta?"/>
          <p:cNvSpPr txBox="1"/>
          <p:nvPr>
            <p:ph type="title"/>
          </p:nvPr>
        </p:nvSpPr>
        <p:spPr>
          <a:xfrm>
            <a:off x="1588900" y="796335"/>
            <a:ext cx="15347368" cy="1353730"/>
          </a:xfrm>
          <a:prstGeom prst="rect">
            <a:avLst/>
          </a:prstGeom>
        </p:spPr>
        <p:txBody>
          <a:bodyPr/>
          <a:lstStyle>
            <a:lvl1pPr defTabSz="455675">
              <a:defRPr sz="4290"/>
            </a:lvl1pPr>
          </a:lstStyle>
          <a:p>
            <a:pPr/>
            <a:r>
              <a:t>¿Cómo sabemos si un producto va en la dirección correcta?</a:t>
            </a:r>
          </a:p>
        </p:txBody>
      </p:sp>
      <p:sp>
        <p:nvSpPr>
          <p:cNvPr id="16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4" name="pasted-image.tiff"/>
          <p:cNvGrpSpPr/>
          <p:nvPr/>
        </p:nvGrpSpPr>
        <p:grpSpPr>
          <a:xfrm>
            <a:off x="1655647" y="4764401"/>
            <a:ext cx="14976706" cy="1723398"/>
            <a:chOff x="0" y="0"/>
            <a:chExt cx="14976704" cy="1723397"/>
          </a:xfrm>
        </p:grpSpPr>
        <p:pic>
          <p:nvPicPr>
            <p:cNvPr id="163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14722705" cy="139319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2" name="pasted-image.tiff" descr="pasted-image.tif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4976705" cy="1723398"/>
            </a:xfrm>
            <a:prstGeom prst="rect">
              <a:avLst/>
            </a:prstGeom>
            <a:effectLst/>
          </p:spPr>
        </p:pic>
      </p:grpSp>
      <p:grpSp>
        <p:nvGrpSpPr>
          <p:cNvPr id="168" name="Agrupar"/>
          <p:cNvGrpSpPr/>
          <p:nvPr/>
        </p:nvGrpSpPr>
        <p:grpSpPr>
          <a:xfrm>
            <a:off x="4228377" y="4192542"/>
            <a:ext cx="4080443" cy="2448683"/>
            <a:chOff x="-50800" y="0"/>
            <a:chExt cx="4080442" cy="2448681"/>
          </a:xfrm>
        </p:grpSpPr>
        <p:pic>
          <p:nvPicPr>
            <p:cNvPr id="165" name="Óvalo Óvalo" descr="Óvalo Óvalo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50800" y="428469"/>
              <a:ext cx="4080442" cy="2020213"/>
            </a:xfrm>
            <a:prstGeom prst="rect">
              <a:avLst/>
            </a:prstGeom>
            <a:effectLst/>
          </p:spPr>
        </p:pic>
        <p:sp>
          <p:nvSpPr>
            <p:cNvPr id="167" name="2"/>
            <p:cNvSpPr txBox="1"/>
            <p:nvPr/>
          </p:nvSpPr>
          <p:spPr>
            <a:xfrm>
              <a:off x="1752962" y="0"/>
              <a:ext cx="472918" cy="851377"/>
            </a:xfrm>
            <a:prstGeom prst="rect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>
              <a:lvl1pPr>
                <a:defRPr sz="50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2    </a:t>
              </a:r>
            </a:p>
          </p:txBody>
        </p:sp>
      </p:grpSp>
      <p:grpSp>
        <p:nvGrpSpPr>
          <p:cNvPr id="172" name="Agrupar"/>
          <p:cNvGrpSpPr/>
          <p:nvPr/>
        </p:nvGrpSpPr>
        <p:grpSpPr>
          <a:xfrm>
            <a:off x="8978378" y="4216082"/>
            <a:ext cx="4692925" cy="2401603"/>
            <a:chOff x="-50800" y="0"/>
            <a:chExt cx="4692924" cy="2401602"/>
          </a:xfrm>
        </p:grpSpPr>
        <p:pic>
          <p:nvPicPr>
            <p:cNvPr id="169" name="Óvalo Óvalo" descr="Óvalo Óvalo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50800" y="381390"/>
              <a:ext cx="4692925" cy="2020213"/>
            </a:xfrm>
            <a:prstGeom prst="rect">
              <a:avLst/>
            </a:prstGeom>
            <a:effectLst/>
          </p:spPr>
        </p:pic>
        <p:sp>
          <p:nvSpPr>
            <p:cNvPr id="171" name="1"/>
            <p:cNvSpPr txBox="1"/>
            <p:nvPr/>
          </p:nvSpPr>
          <p:spPr>
            <a:xfrm>
              <a:off x="2129815" y="0"/>
              <a:ext cx="472917" cy="851377"/>
            </a:xfrm>
            <a:prstGeom prst="rect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>
                <a:defRPr sz="50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1"/>
      <p:bldP build="whole" bldLvl="1" animBg="1" rev="0" advAuto="0" spid="168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Medir la continuidad de la entrega"/>
          <p:cNvSpPr txBox="1"/>
          <p:nvPr>
            <p:ph type="title"/>
          </p:nvPr>
        </p:nvSpPr>
        <p:spPr>
          <a:xfrm>
            <a:off x="3340744" y="796335"/>
            <a:ext cx="11606512" cy="1353730"/>
          </a:xfrm>
          <a:prstGeom prst="rect">
            <a:avLst/>
          </a:prstGeom>
        </p:spPr>
        <p:txBody>
          <a:bodyPr/>
          <a:lstStyle/>
          <a:p>
            <a:pPr/>
            <a:r>
              <a:t>Medir la continuidad de la entrega</a:t>
            </a:r>
          </a:p>
        </p:txBody>
      </p:sp>
      <p:sp>
        <p:nvSpPr>
          <p:cNvPr id="17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6" name="Métricas de código: ya hemos hablado antes de ellas. Por ejemplo, número de tests, porcentaje de cubrimiento del código con los tests, cantidad de bugs/defectos.…"/>
          <p:cNvSpPr txBox="1"/>
          <p:nvPr/>
        </p:nvSpPr>
        <p:spPr>
          <a:xfrm>
            <a:off x="888591" y="2947595"/>
            <a:ext cx="16510818" cy="643307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 marL="457200" indent="-317500" defTabSz="457200">
              <a:spcBef>
                <a:spcPts val="2500"/>
              </a:spcBef>
              <a:buClr>
                <a:srgbClr val="24292E"/>
              </a:buClr>
              <a:buSzPct val="125000"/>
              <a:buFont typeface="Helvetica Neue"/>
              <a:buChar char="•"/>
              <a:defRPr sz="3200">
                <a:solidFill>
                  <a:srgbClr val="24292E"/>
                </a:solidFill>
              </a:defRPr>
            </a:pPr>
            <a:r>
              <a:rPr b="1"/>
              <a:t>Métricas de código</a:t>
            </a:r>
            <a:r>
              <a:t>: ya hemos hablado antes de ellas. Por ejemplo, número de tests, porcentaje de cubrimiento del código con los tests, cantidad de bugs/defectos.</a:t>
            </a:r>
          </a:p>
          <a:p>
            <a:pPr marL="457200" indent="-317500" defTabSz="457200">
              <a:spcBef>
                <a:spcPts val="2500"/>
              </a:spcBef>
              <a:buClr>
                <a:srgbClr val="24292E"/>
              </a:buClr>
              <a:buSzPct val="125000"/>
              <a:buFont typeface="Helvetica Neue"/>
              <a:buChar char="•"/>
              <a:defRPr sz="3200">
                <a:solidFill>
                  <a:srgbClr val="24292E"/>
                </a:solidFill>
              </a:defRPr>
            </a:pPr>
            <a:r>
              <a:rPr b="1"/>
              <a:t>Métricas de integración continua</a:t>
            </a:r>
            <a:r>
              <a:t>: se pueden obtener a partir del servidor de integración continua. Número de </a:t>
            </a:r>
            <a:r>
              <a:rPr i="1"/>
              <a:t>pull requests</a:t>
            </a:r>
            <a:r>
              <a:t> exitosos/fallidos, número de compilaciones exitosas/fallidas, tiempo de compilación del </a:t>
            </a:r>
            <a:r>
              <a:rPr i="1"/>
              <a:t>build</a:t>
            </a:r>
            <a:r>
              <a:t>, tiempo de </a:t>
            </a:r>
            <a:r>
              <a:rPr i="1"/>
              <a:t>commit</a:t>
            </a:r>
            <a:r>
              <a:t> a despliegue, despliegues a producción por día, etc.</a:t>
            </a:r>
          </a:p>
          <a:p>
            <a:pPr marL="457200" indent="-317500" defTabSz="457200">
              <a:spcBef>
                <a:spcPts val="2500"/>
              </a:spcBef>
              <a:buClr>
                <a:srgbClr val="24292E"/>
              </a:buClr>
              <a:buSzPct val="125000"/>
              <a:buFont typeface="Helvetica Neue"/>
              <a:buChar char="•"/>
              <a:defRPr sz="3200">
                <a:solidFill>
                  <a:srgbClr val="24292E"/>
                </a:solidFill>
              </a:defRPr>
            </a:pPr>
            <a:r>
              <a:rPr b="1"/>
              <a:t>Métricas de servicio</a:t>
            </a:r>
            <a:r>
              <a:t>: número de errores del servidor, tiempo medio de respuesta, tiempo medio de latencia en consultas a base de datos, etc.</a:t>
            </a:r>
          </a:p>
          <a:p>
            <a:pPr marL="457200" indent="-317500" defTabSz="457200">
              <a:spcBef>
                <a:spcPts val="2500"/>
              </a:spcBef>
              <a:buClr>
                <a:srgbClr val="24292E"/>
              </a:buClr>
              <a:buSzPct val="125000"/>
              <a:buFont typeface="Helvetica Neue"/>
              <a:buChar char="•"/>
              <a:defRPr sz="3200">
                <a:solidFill>
                  <a:srgbClr val="24292E"/>
                </a:solidFill>
              </a:defRPr>
            </a:pPr>
            <a:r>
              <a:rPr b="1"/>
              <a:t>Métricas de soporte</a:t>
            </a:r>
            <a:r>
              <a:t>: número de incidentes en producción, tiempo medio entre fallos (MTBF), tiempo medio en reparación, recuperación y resolución (MTTR) y otras </a:t>
            </a:r>
            <a:r>
              <a:rPr>
                <a:solidFill>
                  <a:srgbClr val="0366D6"/>
                </a:solidFill>
                <a:hlinkClick r:id="rId2" invalidUrl="" action="" tgtFrame="" tooltip="" history="1" highlightClick="0" endSnd="0"/>
              </a:rPr>
              <a:t>medidas relacionadas con los incidentes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Medir el valor"/>
          <p:cNvSpPr txBox="1"/>
          <p:nvPr>
            <p:ph type="title"/>
          </p:nvPr>
        </p:nvSpPr>
        <p:spPr>
          <a:xfrm>
            <a:off x="6735667" y="796335"/>
            <a:ext cx="4816665" cy="1353730"/>
          </a:xfrm>
          <a:prstGeom prst="rect">
            <a:avLst/>
          </a:prstGeom>
        </p:spPr>
        <p:txBody>
          <a:bodyPr/>
          <a:lstStyle/>
          <a:p>
            <a:pPr/>
            <a:r>
              <a:t>Medir el valor</a:t>
            </a:r>
          </a:p>
        </p:txBody>
      </p:sp>
      <p:sp>
        <p:nvSpPr>
          <p:cNvPr id="17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0" name="Tiempo de trabajo ahorrado, ¿cuántos meses-persona de trabajo se ahorran con esta característica?…"/>
          <p:cNvSpPr txBox="1"/>
          <p:nvPr/>
        </p:nvSpPr>
        <p:spPr>
          <a:xfrm>
            <a:off x="1914420" y="2724827"/>
            <a:ext cx="14459160" cy="701502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 marL="457200" indent="-317500" defTabSz="457200">
              <a:spcBef>
                <a:spcPts val="2500"/>
              </a:spcBef>
              <a:buClr>
                <a:srgbClr val="24292E"/>
              </a:buClr>
              <a:buSzPct val="125000"/>
              <a:buFont typeface="Helvetica Neue"/>
              <a:buChar char="•"/>
              <a:defRPr sz="3700">
                <a:solidFill>
                  <a:srgbClr val="24292E"/>
                </a:solidFill>
              </a:defRPr>
            </a:pPr>
            <a:r>
              <a:rPr b="1"/>
              <a:t>Tiempo de trabajo ahorrado</a:t>
            </a:r>
            <a:r>
              <a:t>, ¿cuántos meses-persona de trabajo se ahorran con esta característica?</a:t>
            </a:r>
          </a:p>
          <a:p>
            <a:pPr marL="457200" indent="-317500" defTabSz="457200">
              <a:spcBef>
                <a:spcPts val="2500"/>
              </a:spcBef>
              <a:buClr>
                <a:srgbClr val="24292E"/>
              </a:buClr>
              <a:buSzPct val="125000"/>
              <a:buFont typeface="Helvetica Neue"/>
              <a:buChar char="•"/>
              <a:defRPr sz="3700">
                <a:solidFill>
                  <a:srgbClr val="24292E"/>
                </a:solidFill>
              </a:defRPr>
            </a:pPr>
            <a:r>
              <a:rPr b="1"/>
              <a:t>Costes ahorrados</a:t>
            </a:r>
            <a:r>
              <a:t>, ¿se evita el uso de algún servicio externo que costaba una cantidad de dinero?</a:t>
            </a:r>
          </a:p>
          <a:p>
            <a:pPr marL="457200" indent="-317500" defTabSz="457200">
              <a:spcBef>
                <a:spcPts val="2500"/>
              </a:spcBef>
              <a:buClr>
                <a:srgbClr val="24292E"/>
              </a:buClr>
              <a:buSzPct val="125000"/>
              <a:buFont typeface="Helvetica Neue"/>
              <a:buChar char="•"/>
              <a:defRPr sz="3700">
                <a:solidFill>
                  <a:srgbClr val="24292E"/>
                </a:solidFill>
              </a:defRPr>
            </a:pPr>
            <a:r>
              <a:rPr b="1"/>
              <a:t>Ingresos directos</a:t>
            </a:r>
            <a:r>
              <a:t>, ¿cuántos clientes van a comprar el producto debido a esta nueva característica introducida?</a:t>
            </a:r>
          </a:p>
          <a:p>
            <a:pPr marL="457200" indent="-317500" defTabSz="457200">
              <a:spcBef>
                <a:spcPts val="2500"/>
              </a:spcBef>
              <a:buClr>
                <a:srgbClr val="24292E"/>
              </a:buClr>
              <a:buSzPct val="125000"/>
              <a:buFont typeface="Helvetica Neue"/>
              <a:buChar char="•"/>
              <a:defRPr sz="3700">
                <a:solidFill>
                  <a:srgbClr val="24292E"/>
                </a:solidFill>
              </a:defRPr>
            </a:pPr>
            <a:r>
              <a:rPr b="1"/>
              <a:t>Ingresos indirectos</a:t>
            </a:r>
            <a:r>
              <a:t>, ¿cuántos clientes van a seguir usando el producto y no se van a ir a la competencia gracias a esta nueva característica?</a:t>
            </a:r>
          </a:p>
          <a:p>
            <a:pPr marL="457200" indent="-317500" defTabSz="457200">
              <a:spcBef>
                <a:spcPts val="2500"/>
              </a:spcBef>
              <a:buClr>
                <a:srgbClr val="24292E"/>
              </a:buClr>
              <a:buSzPct val="125000"/>
              <a:buFont typeface="Helvetica Neue"/>
              <a:buChar char="•"/>
              <a:defRPr sz="3700">
                <a:solidFill>
                  <a:srgbClr val="24292E"/>
                </a:solidFill>
              </a:defRPr>
            </a:pPr>
            <a:r>
              <a:rPr b="1"/>
              <a:t>Reducción de errores</a:t>
            </a:r>
            <a:r>
              <a:t>. Los errores tienen un coste asociado.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Objetivo: high-performance engineering team"/>
          <p:cNvSpPr txBox="1"/>
          <p:nvPr>
            <p:ph type="title"/>
          </p:nvPr>
        </p:nvSpPr>
        <p:spPr>
          <a:xfrm>
            <a:off x="3643145" y="796335"/>
            <a:ext cx="11001710" cy="1353730"/>
          </a:xfrm>
          <a:prstGeom prst="rect">
            <a:avLst/>
          </a:prstGeom>
        </p:spPr>
        <p:txBody>
          <a:bodyPr/>
          <a:lstStyle>
            <a:lvl1pPr defTabSz="432308">
              <a:defRPr sz="4070"/>
            </a:lvl1pPr>
          </a:lstStyle>
          <a:p>
            <a:pPr/>
            <a:r>
              <a:t>Objetivo: high-performance engineering team</a:t>
            </a:r>
          </a:p>
        </p:txBody>
      </p:sp>
      <p:sp>
        <p:nvSpPr>
          <p:cNvPr id="18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4" name="feature.jpeg" descr="featur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9586" y="2596179"/>
            <a:ext cx="15008828" cy="7519072"/>
          </a:xfrm>
          <a:prstGeom prst="rect">
            <a:avLst/>
          </a:prstGeom>
          <a:ln w="3175">
            <a:miter lim="400000"/>
          </a:ln>
        </p:spPr>
      </p:pic>
      <p:pic>
        <p:nvPicPr>
          <p:cNvPr id="18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9800" y="4286250"/>
            <a:ext cx="16408400" cy="28575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8" name="pasted-image.tiff" descr="pasted-image.tiff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98474" y="0"/>
            <a:ext cx="13691052" cy="1143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Índ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Índice</a:t>
            </a:r>
          </a:p>
        </p:txBody>
      </p:sp>
      <p:sp>
        <p:nvSpPr>
          <p:cNvPr id="65" name="State of Agile Report 2020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15433" indent="-715433">
              <a:buSzPct val="100000"/>
              <a:buAutoNum type="arabicPeriod" startAt="1"/>
            </a:pPr>
            <a:r>
              <a:t>State of Agile Report 2020</a:t>
            </a:r>
          </a:p>
          <a:p>
            <a:pPr marL="715433" indent="-715433">
              <a:buSzPct val="100000"/>
              <a:buAutoNum type="arabicPeriod" startAt="1"/>
            </a:pPr>
            <a:r>
              <a:t>Agile es más que Scrum</a:t>
            </a:r>
          </a:p>
        </p:txBody>
      </p:sp>
      <p:sp>
        <p:nvSpPr>
          <p:cNvPr id="66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1. State of Agile Report 2020"/>
          <p:cNvSpPr txBox="1"/>
          <p:nvPr>
            <p:ph type="title"/>
          </p:nvPr>
        </p:nvSpPr>
        <p:spPr>
          <a:xfrm>
            <a:off x="4410900" y="4546919"/>
            <a:ext cx="9466200" cy="2158362"/>
          </a:xfrm>
          <a:prstGeom prst="rect">
            <a:avLst/>
          </a:prstGeom>
        </p:spPr>
        <p:txBody>
          <a:bodyPr/>
          <a:lstStyle/>
          <a:p>
            <a:pPr/>
            <a:r>
              <a:t>1. State of Agile Report 2020</a:t>
            </a:r>
          </a:p>
        </p:txBody>
      </p:sp>
      <p:sp>
        <p:nvSpPr>
          <p:cNvPr id="69" name="Número de diapositiva"/>
          <p:cNvSpPr txBox="1"/>
          <p:nvPr>
            <p:ph type="sldNum" sz="quarter" idx="2"/>
          </p:nvPr>
        </p:nvSpPr>
        <p:spPr>
          <a:xfrm>
            <a:off x="17478351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" name="pasted-image.tiff" descr="pasted-image.tiff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25223" y="522318"/>
            <a:ext cx="8037554" cy="1038536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Número de diapositiva"/>
          <p:cNvSpPr txBox="1"/>
          <p:nvPr>
            <p:ph type="sldNum" sz="quarter" idx="2"/>
          </p:nvPr>
        </p:nvSpPr>
        <p:spPr>
          <a:xfrm>
            <a:off x="17496421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" name="Tamaño de las empresas"/>
          <p:cNvSpPr txBox="1"/>
          <p:nvPr>
            <p:ph type="title" idx="4294967295"/>
          </p:nvPr>
        </p:nvSpPr>
        <p:spPr>
          <a:xfrm>
            <a:off x="5368475" y="754948"/>
            <a:ext cx="7551050" cy="1353730"/>
          </a:xfrm>
          <a:prstGeom prst="rect">
            <a:avLst/>
          </a:prstGeom>
        </p:spPr>
        <p:txBody>
          <a:bodyPr/>
          <a:lstStyle>
            <a:lvl1pPr defTabSz="537463">
              <a:defRPr sz="5060"/>
            </a:lvl1pPr>
          </a:lstStyle>
          <a:p>
            <a:pPr/>
            <a:r>
              <a:t>Tamaño de las empresas</a:t>
            </a:r>
          </a:p>
        </p:txBody>
      </p:sp>
      <p:pic>
        <p:nvPicPr>
          <p:cNvPr id="76" name="demografia-state-of-agile.png" descr="demografia-state-of-agi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3695" y="2946848"/>
            <a:ext cx="16800610" cy="64254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Número de diapositiva"/>
          <p:cNvSpPr txBox="1"/>
          <p:nvPr>
            <p:ph type="sldNum" sz="quarter" idx="2"/>
          </p:nvPr>
        </p:nvSpPr>
        <p:spPr>
          <a:xfrm>
            <a:off x="17496421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" name="Puesto de trabajo"/>
          <p:cNvSpPr txBox="1"/>
          <p:nvPr>
            <p:ph type="title" idx="4294967295"/>
          </p:nvPr>
        </p:nvSpPr>
        <p:spPr>
          <a:xfrm>
            <a:off x="6159035" y="754948"/>
            <a:ext cx="5969930" cy="1353730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Puesto de trabajo</a:t>
            </a:r>
          </a:p>
        </p:txBody>
      </p:sp>
      <p:pic>
        <p:nvPicPr>
          <p:cNvPr id="8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5871" y="2535507"/>
            <a:ext cx="11716258" cy="808481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Número de diapositiva"/>
          <p:cNvSpPr txBox="1"/>
          <p:nvPr>
            <p:ph type="sldNum" sz="quarter" idx="2"/>
          </p:nvPr>
        </p:nvSpPr>
        <p:spPr>
          <a:xfrm>
            <a:off x="17496421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" name="Objetivos a conseguir"/>
          <p:cNvSpPr txBox="1"/>
          <p:nvPr>
            <p:ph type="title" idx="4294967295"/>
          </p:nvPr>
        </p:nvSpPr>
        <p:spPr>
          <a:xfrm>
            <a:off x="5501205" y="692867"/>
            <a:ext cx="7285590" cy="1353730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Objetivos a conseguir</a:t>
            </a:r>
          </a:p>
        </p:txBody>
      </p:sp>
      <p:pic>
        <p:nvPicPr>
          <p:cNvPr id="8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4189" y="2662594"/>
            <a:ext cx="14159622" cy="806497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Número de diapositiva"/>
          <p:cNvSpPr txBox="1"/>
          <p:nvPr>
            <p:ph type="sldNum" sz="quarter" idx="2"/>
          </p:nvPr>
        </p:nvSpPr>
        <p:spPr>
          <a:xfrm>
            <a:off x="17496421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" name="Indicadores para medir el grado de éxito"/>
          <p:cNvSpPr txBox="1"/>
          <p:nvPr>
            <p:ph type="title" idx="4294967295"/>
          </p:nvPr>
        </p:nvSpPr>
        <p:spPr>
          <a:xfrm>
            <a:off x="2577383" y="754948"/>
            <a:ext cx="13133234" cy="1353730"/>
          </a:xfrm>
          <a:prstGeom prst="rect">
            <a:avLst/>
          </a:prstGeom>
        </p:spPr>
        <p:txBody>
          <a:bodyPr/>
          <a:lstStyle>
            <a:lvl1pPr defTabSz="578358">
              <a:defRPr sz="5445"/>
            </a:lvl1pPr>
          </a:lstStyle>
          <a:p>
            <a:pPr/>
            <a:r>
              <a:t>Indicadores para medir el grado de éxito</a:t>
            </a:r>
          </a:p>
        </p:txBody>
      </p:sp>
      <p:pic>
        <p:nvPicPr>
          <p:cNvPr id="8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2454" y="2626514"/>
            <a:ext cx="9560831" cy="837006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Medium"/>
        <a:ea typeface="Helvetica Neue Medium"/>
        <a:cs typeface="Helvetica Neue Medium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64529" dir="270000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Medium"/>
        <a:ea typeface="Helvetica Neue Medium"/>
        <a:cs typeface="Helvetica Neue Medium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64529" dir="270000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